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A6662E-FAF4-44BC-88B5-85A7CBFB6D30}" type="datetime1">
              <a:rPr lang="en-US" smtClean="0"/>
              <a:pPr/>
              <a:t>3/5/2023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3B850FF-6169-4056-8077-06FFA93A5366}"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285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59632-1575-4E14-B53B-3DC3D5ED3947}" type="datetime1">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23772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A6868-2568-4CC9-B302-F37117B01A6E}" type="datetime1">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3430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5F08A-1E71-4B2B-BB49-E743F2903911}" type="datetime1">
              <a:rPr lang="en-US" smtClean="0"/>
              <a:t>3/5/2023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882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t>3/5/2023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429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1DA2F-80B8-49CF-99FB-5ABCA53A607A}" type="datetime1">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30538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52172-E6C9-4B6C-929A-A9DE3837BBF1}" type="datetime1">
              <a:rPr lang="en-US" smtClean="0"/>
              <a:t>3/5/2023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6414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41CFF-90C9-47B3-9DA1-F2BF8D839F7E}" type="datetime1">
              <a:rPr lang="en-US" smtClean="0"/>
              <a:t>3/5/2023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5537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048FA-06AB-4884-A69B-986B96E68A24}" type="datetime1">
              <a:rPr lang="en-US" smtClean="0"/>
              <a:t>3/5/2023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28796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DB7ABA-0172-4F9C-889D-567164F66BCD}" type="datetime1">
              <a:rPr lang="en-US" smtClean="0"/>
              <a:t>3/5/2023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245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8AC6A5B-8AE7-4A41-B5A7-9ADC6686DC18}" type="datetime1">
              <a:rPr lang="en-US" smtClean="0"/>
              <a:t>3/5/2023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0038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7E0CF6C-748E-4B7A-BC8B-3011EF78ED13}" type="datetime1">
              <a:rPr lang="en-US" smtClean="0"/>
              <a:pPr/>
              <a:t>3/5/2023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3B850FF-6169-4056-8077-06FFA93A5366}"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0810605"/>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13E21-21B0-48DB-8CF1-35E43B33A4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op view of wood desk with the plant, white keyboard, coffee in a white mug, notebook, and pen">
            <a:extLst>
              <a:ext uri="{FF2B5EF4-FFF2-40B4-BE49-F238E27FC236}">
                <a16:creationId xmlns:a16="http://schemas.microsoft.com/office/drawing/2014/main" id="{9BFA67EF-7314-54D8-643A-603B91581F46}"/>
              </a:ext>
            </a:extLst>
          </p:cNvPr>
          <p:cNvPicPr>
            <a:picLocks noChangeAspect="1"/>
          </p:cNvPicPr>
          <p:nvPr/>
        </p:nvPicPr>
        <p:blipFill rotWithShape="1">
          <a:blip r:embed="rId2">
            <a:alphaModFix amt="50000"/>
          </a:blip>
          <a:srcRect t="1473" r="-1" b="15499"/>
          <a:stretch/>
        </p:blipFill>
        <p:spPr>
          <a:xfrm>
            <a:off x="20" y="10"/>
            <a:ext cx="12191675" cy="6857990"/>
          </a:xfrm>
          <a:prstGeom prst="rect">
            <a:avLst/>
          </a:prstGeom>
        </p:spPr>
      </p:pic>
      <p:sp>
        <p:nvSpPr>
          <p:cNvPr id="2" name="Title 1">
            <a:extLst>
              <a:ext uri="{FF2B5EF4-FFF2-40B4-BE49-F238E27FC236}">
                <a16:creationId xmlns:a16="http://schemas.microsoft.com/office/drawing/2014/main" id="{98973BA6-5B39-4EE1-95CC-8F5AA4A8D98D}"/>
              </a:ext>
            </a:extLst>
          </p:cNvPr>
          <p:cNvSpPr>
            <a:spLocks noGrp="1"/>
          </p:cNvSpPr>
          <p:nvPr>
            <p:ph type="ctrTitle"/>
          </p:nvPr>
        </p:nvSpPr>
        <p:spPr>
          <a:xfrm>
            <a:off x="4976636" y="992221"/>
            <a:ext cx="6247308" cy="4873558"/>
          </a:xfrm>
        </p:spPr>
        <p:txBody>
          <a:bodyPr anchor="ctr">
            <a:normAutofit/>
          </a:bodyPr>
          <a:lstStyle/>
          <a:p>
            <a:r>
              <a:rPr lang="en-US" sz="4800" b="1">
                <a:latin typeface="Times New Roman" panose="02020603050405020304" pitchFamily="18" charset="0"/>
                <a:cs typeface="Times New Roman" panose="02020603050405020304" pitchFamily="18" charset="0"/>
              </a:rPr>
              <a:t>ACCOUNTING CONVENTIONS</a:t>
            </a:r>
          </a:p>
        </p:txBody>
      </p:sp>
      <p:cxnSp>
        <p:nvCxnSpPr>
          <p:cNvPr id="11" name="Straight Connector 10">
            <a:extLst>
              <a:ext uri="{FF2B5EF4-FFF2-40B4-BE49-F238E27FC236}">
                <a16:creationId xmlns:a16="http://schemas.microsoft.com/office/drawing/2014/main" id="{580B8A35-DEA7-4D43-9DF8-90B4681D0F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85511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a16="http://schemas.microsoft.com/office/drawing/2014/main" id="{C63C853E-3842-4594-86A9-051FFAF4D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8" name="Picture 26">
            <a:extLst>
              <a:ext uri="{FF2B5EF4-FFF2-40B4-BE49-F238E27FC236}">
                <a16:creationId xmlns:a16="http://schemas.microsoft.com/office/drawing/2014/main" id="{B591CDC5-6B61-4116-B3B5-0FF42B6E60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0" name="Straight Connector 28">
            <a:extLst>
              <a:ext uri="{FF2B5EF4-FFF2-40B4-BE49-F238E27FC236}">
                <a16:creationId xmlns:a16="http://schemas.microsoft.com/office/drawing/2014/main" id="{25B08984-5BEB-422F-A364-2B41E6A51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30">
            <a:extLst>
              <a:ext uri="{FF2B5EF4-FFF2-40B4-BE49-F238E27FC236}">
                <a16:creationId xmlns:a16="http://schemas.microsoft.com/office/drawing/2014/main" id="{A8F413B1-54E0-4B16-92AB-1CC5C7D645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3" name="Rectangle 32">
            <a:extLst>
              <a:ext uri="{FF2B5EF4-FFF2-40B4-BE49-F238E27FC236}">
                <a16:creationId xmlns:a16="http://schemas.microsoft.com/office/drawing/2014/main" id="{E4635906-9439-4B9A-9708-6BACBF283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3">
            <a:duotone>
              <a:schemeClr val="bg2">
                <a:shade val="45000"/>
                <a:satMod val="135000"/>
              </a:schemeClr>
              <a:prstClr val="white"/>
            </a:duotone>
            <a:alphaModFix amt="50000"/>
          </a:blip>
          <a:srcRect r="-1" b="6636"/>
          <a:stretch/>
        </p:blipFill>
        <p:spPr>
          <a:xfrm>
            <a:off x="305" y="10"/>
            <a:ext cx="12191695" cy="6857990"/>
          </a:xfrm>
          <a:prstGeom prst="rect">
            <a:avLst/>
          </a:prstGeom>
        </p:spPr>
      </p:pic>
      <p:sp>
        <p:nvSpPr>
          <p:cNvPr id="35" name="Rectangle 34">
            <a:extLst>
              <a:ext uri="{FF2B5EF4-FFF2-40B4-BE49-F238E27FC236}">
                <a16:creationId xmlns:a16="http://schemas.microsoft.com/office/drawing/2014/main" id="{90E99921-394E-4BF5-9CA4-EAFB21E88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752475" y="1553634"/>
            <a:ext cx="11249025" cy="3018150"/>
          </a:xfrm>
        </p:spPr>
        <p:txBody>
          <a:bodyPr vert="horz" lIns="91440" tIns="45720" rIns="91440" bIns="45720" rtlCol="0" anchor="b">
            <a:normAutofit/>
          </a:bodyPr>
          <a:lstStyle/>
          <a:p>
            <a:pPr algn="just"/>
            <a:r>
              <a:rPr lang="en-US" sz="3400" dirty="0">
                <a:latin typeface="Arial" panose="020B0604020202020204" pitchFamily="34" charset="0"/>
                <a:cs typeface="Arial" panose="020B0604020202020204" pitchFamily="34" charset="0"/>
              </a:rPr>
              <a:t>Conventions are customs and traditions which are used to guide the accountant for preparation of accounts. the conventions being followed by an accountant are as following:-</a:t>
            </a:r>
          </a:p>
        </p:txBody>
      </p:sp>
      <p:cxnSp>
        <p:nvCxnSpPr>
          <p:cNvPr id="37" name="Straight Connector 36">
            <a:extLst>
              <a:ext uri="{FF2B5EF4-FFF2-40B4-BE49-F238E27FC236}">
                <a16:creationId xmlns:a16="http://schemas.microsoft.com/office/drawing/2014/main" id="{B53949AE-122B-4DB6-87D4-A568D2A1DA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9" name="Picture 38">
            <a:extLst>
              <a:ext uri="{FF2B5EF4-FFF2-40B4-BE49-F238E27FC236}">
                <a16:creationId xmlns:a16="http://schemas.microsoft.com/office/drawing/2014/main" id="{0446D9D3-6B41-4FCB-9575-24D062750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40">
            <a:extLst>
              <a:ext uri="{FF2B5EF4-FFF2-40B4-BE49-F238E27FC236}">
                <a16:creationId xmlns:a16="http://schemas.microsoft.com/office/drawing/2014/main" id="{28033013-E1F0-4ADF-A097-D63ECD4A01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208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a16="http://schemas.microsoft.com/office/drawing/2014/main" id="{C63C853E-3842-4594-86A9-051FFAF4D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8" name="Picture 26">
            <a:extLst>
              <a:ext uri="{FF2B5EF4-FFF2-40B4-BE49-F238E27FC236}">
                <a16:creationId xmlns:a16="http://schemas.microsoft.com/office/drawing/2014/main" id="{B591CDC5-6B61-4116-B3B5-0FF42B6E60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0" name="Straight Connector 28">
            <a:extLst>
              <a:ext uri="{FF2B5EF4-FFF2-40B4-BE49-F238E27FC236}">
                <a16:creationId xmlns:a16="http://schemas.microsoft.com/office/drawing/2014/main" id="{25B08984-5BEB-422F-A364-2B41E6A51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30">
            <a:extLst>
              <a:ext uri="{FF2B5EF4-FFF2-40B4-BE49-F238E27FC236}">
                <a16:creationId xmlns:a16="http://schemas.microsoft.com/office/drawing/2014/main" id="{A8F413B1-54E0-4B16-92AB-1CC5C7D645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3" name="Rectangle 32">
            <a:extLst>
              <a:ext uri="{FF2B5EF4-FFF2-40B4-BE49-F238E27FC236}">
                <a16:creationId xmlns:a16="http://schemas.microsoft.com/office/drawing/2014/main" id="{E4635906-9439-4B9A-9708-6BACBF283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3">
            <a:duotone>
              <a:schemeClr val="bg2">
                <a:shade val="45000"/>
                <a:satMod val="135000"/>
              </a:schemeClr>
              <a:prstClr val="white"/>
            </a:duotone>
            <a:alphaModFix amt="50000"/>
          </a:blip>
          <a:srcRect r="-1" b="6636"/>
          <a:stretch/>
        </p:blipFill>
        <p:spPr>
          <a:xfrm>
            <a:off x="305" y="10"/>
            <a:ext cx="12191695" cy="6857990"/>
          </a:xfrm>
          <a:prstGeom prst="rect">
            <a:avLst/>
          </a:prstGeom>
        </p:spPr>
      </p:pic>
      <p:sp>
        <p:nvSpPr>
          <p:cNvPr id="35" name="Rectangle 34">
            <a:extLst>
              <a:ext uri="{FF2B5EF4-FFF2-40B4-BE49-F238E27FC236}">
                <a16:creationId xmlns:a16="http://schemas.microsoft.com/office/drawing/2014/main" id="{90E99921-394E-4BF5-9CA4-EAFB21E88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52399" y="1553634"/>
            <a:ext cx="11934825" cy="3018150"/>
          </a:xfrm>
        </p:spPr>
        <p:txBody>
          <a:bodyPr vert="horz" lIns="91440" tIns="45720" rIns="91440" bIns="45720" rtlCol="0" anchor="b">
            <a:noAutofit/>
          </a:bodyPr>
          <a:lstStyle/>
          <a:p>
            <a:pPr algn="just"/>
            <a:r>
              <a:rPr lang="en-US" sz="2000" b="1" u="sng" cap="none" dirty="0">
                <a:latin typeface="Arial" panose="020B0604020202020204" pitchFamily="34" charset="0"/>
                <a:cs typeface="Arial" panose="020B0604020202020204" pitchFamily="34" charset="0"/>
              </a:rPr>
              <a:t>1.Convention Of Conservatism</a:t>
            </a:r>
            <a:r>
              <a:rPr lang="en-US" sz="2000" u="sng" cap="none" dirty="0">
                <a:latin typeface="Arial" panose="020B0604020202020204" pitchFamily="34" charset="0"/>
                <a:cs typeface="Arial" panose="020B0604020202020204" pitchFamily="34" charset="0"/>
              </a:rPr>
              <a:t>- </a:t>
            </a:r>
            <a:r>
              <a:rPr lang="en-US" sz="2000" cap="none" dirty="0">
                <a:latin typeface="Arial" panose="020B0604020202020204" pitchFamily="34" charset="0"/>
                <a:cs typeface="Arial" panose="020B0604020202020204" pitchFamily="34" charset="0"/>
              </a:rPr>
              <a:t>The Convention Of Conservatism Says, While Recording Business Transactions Anticipate All Possible Losses And Expenses But Do Not Provide For Anticipated Profits. Due To Applicability Of The Convention Of Conservatism, Inventory Is Recorded At Lower Of Cost Or Market Value And Firms Provide For Anticipated Bad And Doubtful Debts. But This Convention, Also Contradicts The Convention Of Full Disclosure And Basic Tenet Of Preparing Financial Statements That Accounts Should Show True And Fair Value. Since Application Of Conservatism Principles Leads To The Understatement Of Profits And Assets And Overstatement Of Liabilities. So, This Conventions Needs To Be Applied With Caution.</a:t>
            </a:r>
          </a:p>
        </p:txBody>
      </p:sp>
      <p:cxnSp>
        <p:nvCxnSpPr>
          <p:cNvPr id="37" name="Straight Connector 36">
            <a:extLst>
              <a:ext uri="{FF2B5EF4-FFF2-40B4-BE49-F238E27FC236}">
                <a16:creationId xmlns:a16="http://schemas.microsoft.com/office/drawing/2014/main" id="{B53949AE-122B-4DB6-87D4-A568D2A1DA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9" name="Picture 38">
            <a:extLst>
              <a:ext uri="{FF2B5EF4-FFF2-40B4-BE49-F238E27FC236}">
                <a16:creationId xmlns:a16="http://schemas.microsoft.com/office/drawing/2014/main" id="{0446D9D3-6B41-4FCB-9575-24D062750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40">
            <a:extLst>
              <a:ext uri="{FF2B5EF4-FFF2-40B4-BE49-F238E27FC236}">
                <a16:creationId xmlns:a16="http://schemas.microsoft.com/office/drawing/2014/main" id="{28033013-E1F0-4ADF-A097-D63ECD4A01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3387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a16="http://schemas.microsoft.com/office/drawing/2014/main" id="{C63C853E-3842-4594-86A9-051FFAF4D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8" name="Picture 26">
            <a:extLst>
              <a:ext uri="{FF2B5EF4-FFF2-40B4-BE49-F238E27FC236}">
                <a16:creationId xmlns:a16="http://schemas.microsoft.com/office/drawing/2014/main" id="{B591CDC5-6B61-4116-B3B5-0FF42B6E60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0" name="Straight Connector 28">
            <a:extLst>
              <a:ext uri="{FF2B5EF4-FFF2-40B4-BE49-F238E27FC236}">
                <a16:creationId xmlns:a16="http://schemas.microsoft.com/office/drawing/2014/main" id="{25B08984-5BEB-422F-A364-2B41E6A51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30">
            <a:extLst>
              <a:ext uri="{FF2B5EF4-FFF2-40B4-BE49-F238E27FC236}">
                <a16:creationId xmlns:a16="http://schemas.microsoft.com/office/drawing/2014/main" id="{A8F413B1-54E0-4B16-92AB-1CC5C7D645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3" name="Rectangle 32">
            <a:extLst>
              <a:ext uri="{FF2B5EF4-FFF2-40B4-BE49-F238E27FC236}">
                <a16:creationId xmlns:a16="http://schemas.microsoft.com/office/drawing/2014/main" id="{E4635906-9439-4B9A-9708-6BACBF283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3">
            <a:duotone>
              <a:schemeClr val="bg2">
                <a:shade val="45000"/>
                <a:satMod val="135000"/>
              </a:schemeClr>
              <a:prstClr val="white"/>
            </a:duotone>
            <a:alphaModFix amt="50000"/>
          </a:blip>
          <a:srcRect r="-1" b="6636"/>
          <a:stretch/>
        </p:blipFill>
        <p:spPr>
          <a:xfrm>
            <a:off x="305" y="10"/>
            <a:ext cx="12191695" cy="6857990"/>
          </a:xfrm>
          <a:prstGeom prst="rect">
            <a:avLst/>
          </a:prstGeom>
        </p:spPr>
      </p:pic>
      <p:sp>
        <p:nvSpPr>
          <p:cNvPr id="35" name="Rectangle 34">
            <a:extLst>
              <a:ext uri="{FF2B5EF4-FFF2-40B4-BE49-F238E27FC236}">
                <a16:creationId xmlns:a16="http://schemas.microsoft.com/office/drawing/2014/main" id="{90E99921-394E-4BF5-9CA4-EAFB21E88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52399" y="1171577"/>
            <a:ext cx="11934825" cy="3400207"/>
          </a:xfrm>
        </p:spPr>
        <p:txBody>
          <a:bodyPr vert="horz" lIns="91440" tIns="45720" rIns="91440" bIns="45720" rtlCol="0" anchor="b">
            <a:noAutofit/>
          </a:bodyPr>
          <a:lstStyle/>
          <a:p>
            <a:pPr algn="just"/>
            <a:r>
              <a:rPr lang="en-US" sz="2000" b="1" u="sng" cap="none" dirty="0">
                <a:latin typeface="Arial" panose="020B0604020202020204" pitchFamily="34" charset="0"/>
                <a:cs typeface="Arial" panose="020B0604020202020204" pitchFamily="34" charset="0"/>
              </a:rPr>
              <a:t>2.Convention Of  Consistency</a:t>
            </a:r>
            <a:r>
              <a:rPr lang="en-US" sz="2000" cap="none" dirty="0">
                <a:latin typeface="Arial" panose="020B0604020202020204" pitchFamily="34" charset="0"/>
                <a:cs typeface="Arial" panose="020B0604020202020204" pitchFamily="34" charset="0"/>
              </a:rPr>
              <a:t>-As Per This Convention, Accounting Practices Need To Be Applied With Consistency And They Should Not Be Changed Year After Year. For Example, If FIFO Method Is Used For Costing Of Inventory, It Should Be Used Year After Year. But, Consistency Never Means Rigidity. It Does Not Deny The Application Of Improved Practices, With The Only Condition That Along With The Changes In Accounting Practices, The Impact Of Change Should Also Be Disclosed In The Financial Statements.</a:t>
            </a:r>
          </a:p>
        </p:txBody>
      </p:sp>
      <p:cxnSp>
        <p:nvCxnSpPr>
          <p:cNvPr id="37" name="Straight Connector 36">
            <a:extLst>
              <a:ext uri="{FF2B5EF4-FFF2-40B4-BE49-F238E27FC236}">
                <a16:creationId xmlns:a16="http://schemas.microsoft.com/office/drawing/2014/main" id="{B53949AE-122B-4DB6-87D4-A568D2A1DA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9" name="Picture 38">
            <a:extLst>
              <a:ext uri="{FF2B5EF4-FFF2-40B4-BE49-F238E27FC236}">
                <a16:creationId xmlns:a16="http://schemas.microsoft.com/office/drawing/2014/main" id="{0446D9D3-6B41-4FCB-9575-24D062750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40">
            <a:extLst>
              <a:ext uri="{FF2B5EF4-FFF2-40B4-BE49-F238E27FC236}">
                <a16:creationId xmlns:a16="http://schemas.microsoft.com/office/drawing/2014/main" id="{28033013-E1F0-4ADF-A097-D63ECD4A01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39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a16="http://schemas.microsoft.com/office/drawing/2014/main" id="{C63C853E-3842-4594-86A9-051FFAF4D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8" name="Picture 26">
            <a:extLst>
              <a:ext uri="{FF2B5EF4-FFF2-40B4-BE49-F238E27FC236}">
                <a16:creationId xmlns:a16="http://schemas.microsoft.com/office/drawing/2014/main" id="{B591CDC5-6B61-4116-B3B5-0FF42B6E60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0" name="Straight Connector 28">
            <a:extLst>
              <a:ext uri="{FF2B5EF4-FFF2-40B4-BE49-F238E27FC236}">
                <a16:creationId xmlns:a16="http://schemas.microsoft.com/office/drawing/2014/main" id="{25B08984-5BEB-422F-A364-2B41E6A51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30">
            <a:extLst>
              <a:ext uri="{FF2B5EF4-FFF2-40B4-BE49-F238E27FC236}">
                <a16:creationId xmlns:a16="http://schemas.microsoft.com/office/drawing/2014/main" id="{A8F413B1-54E0-4B16-92AB-1CC5C7D645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3" name="Rectangle 32">
            <a:extLst>
              <a:ext uri="{FF2B5EF4-FFF2-40B4-BE49-F238E27FC236}">
                <a16:creationId xmlns:a16="http://schemas.microsoft.com/office/drawing/2014/main" id="{E4635906-9439-4B9A-9708-6BACBF283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3">
            <a:duotone>
              <a:schemeClr val="bg2">
                <a:shade val="45000"/>
                <a:satMod val="135000"/>
              </a:schemeClr>
              <a:prstClr val="white"/>
            </a:duotone>
            <a:alphaModFix amt="50000"/>
          </a:blip>
          <a:srcRect r="-1" b="6636"/>
          <a:stretch/>
        </p:blipFill>
        <p:spPr>
          <a:xfrm>
            <a:off x="23963" y="11440"/>
            <a:ext cx="12191695" cy="6857990"/>
          </a:xfrm>
          <a:prstGeom prst="rect">
            <a:avLst/>
          </a:prstGeom>
        </p:spPr>
      </p:pic>
      <p:sp>
        <p:nvSpPr>
          <p:cNvPr id="35" name="Rectangle 34">
            <a:extLst>
              <a:ext uri="{FF2B5EF4-FFF2-40B4-BE49-F238E27FC236}">
                <a16:creationId xmlns:a16="http://schemas.microsoft.com/office/drawing/2014/main" id="{90E99921-394E-4BF5-9CA4-EAFB21E88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52399" y="1553634"/>
            <a:ext cx="11934825" cy="2262584"/>
          </a:xfrm>
        </p:spPr>
        <p:txBody>
          <a:bodyPr vert="horz" lIns="91440" tIns="45720" rIns="91440" bIns="45720" rtlCol="0" anchor="b">
            <a:noAutofit/>
          </a:bodyPr>
          <a:lstStyle/>
          <a:p>
            <a:pPr algn="just"/>
            <a:r>
              <a:rPr lang="en-US" sz="2000" b="1" u="sng" cap="none" dirty="0">
                <a:latin typeface="Arial" panose="020B0604020202020204" pitchFamily="34" charset="0"/>
                <a:cs typeface="Arial" panose="020B0604020202020204" pitchFamily="34" charset="0"/>
              </a:rPr>
              <a:t>3. Convention Of Materiality- </a:t>
            </a:r>
            <a:r>
              <a:rPr lang="en-US" sz="2000" cap="none" dirty="0">
                <a:latin typeface="Arial" panose="020B0604020202020204" pitchFamily="34" charset="0"/>
                <a:cs typeface="Arial" panose="020B0604020202020204" pitchFamily="34" charset="0"/>
              </a:rPr>
              <a:t>As Per This Convention While Identifying And Measuring Transactions Attention Should Be Paid Towards Material Details And Insignificant Details Should Be Ignored. It Is Up To The Discretion Of Accountant To Decide Which Detail Is Material . A Content Is Supposed To Be Material If Its Disclosure Is Likely To Influence The Judgement Of A Rational Person.</a:t>
            </a:r>
          </a:p>
        </p:txBody>
      </p:sp>
      <p:cxnSp>
        <p:nvCxnSpPr>
          <p:cNvPr id="37" name="Straight Connector 36">
            <a:extLst>
              <a:ext uri="{FF2B5EF4-FFF2-40B4-BE49-F238E27FC236}">
                <a16:creationId xmlns:a16="http://schemas.microsoft.com/office/drawing/2014/main" id="{B53949AE-122B-4DB6-87D4-A568D2A1DA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9" name="Picture 38">
            <a:extLst>
              <a:ext uri="{FF2B5EF4-FFF2-40B4-BE49-F238E27FC236}">
                <a16:creationId xmlns:a16="http://schemas.microsoft.com/office/drawing/2014/main" id="{0446D9D3-6B41-4FCB-9575-24D062750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40">
            <a:extLst>
              <a:ext uri="{FF2B5EF4-FFF2-40B4-BE49-F238E27FC236}">
                <a16:creationId xmlns:a16="http://schemas.microsoft.com/office/drawing/2014/main" id="{28033013-E1F0-4ADF-A097-D63ECD4A01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4340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a16="http://schemas.microsoft.com/office/drawing/2014/main" id="{C63C853E-3842-4594-86A9-051FFAF4D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8" name="Picture 26">
            <a:extLst>
              <a:ext uri="{FF2B5EF4-FFF2-40B4-BE49-F238E27FC236}">
                <a16:creationId xmlns:a16="http://schemas.microsoft.com/office/drawing/2014/main" id="{B591CDC5-6B61-4116-B3B5-0FF42B6E60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0" name="Straight Connector 28">
            <a:extLst>
              <a:ext uri="{FF2B5EF4-FFF2-40B4-BE49-F238E27FC236}">
                <a16:creationId xmlns:a16="http://schemas.microsoft.com/office/drawing/2014/main" id="{25B08984-5BEB-422F-A364-2B41E6A516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42" name="Straight Connector 30">
            <a:extLst>
              <a:ext uri="{FF2B5EF4-FFF2-40B4-BE49-F238E27FC236}">
                <a16:creationId xmlns:a16="http://schemas.microsoft.com/office/drawing/2014/main" id="{A8F413B1-54E0-4B16-92AB-1CC5C7D645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43" name="Rectangle 32">
            <a:extLst>
              <a:ext uri="{FF2B5EF4-FFF2-40B4-BE49-F238E27FC236}">
                <a16:creationId xmlns:a16="http://schemas.microsoft.com/office/drawing/2014/main" id="{E4635906-9439-4B9A-9708-6BACBF2831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3" descr="Calculator, pen, compass, money and a paper with graphs printed on it">
            <a:extLst>
              <a:ext uri="{FF2B5EF4-FFF2-40B4-BE49-F238E27FC236}">
                <a16:creationId xmlns:a16="http://schemas.microsoft.com/office/drawing/2014/main" id="{BF3113D4-E917-05FB-77B1-C525DB9D4023}"/>
              </a:ext>
            </a:extLst>
          </p:cNvPr>
          <p:cNvPicPr>
            <a:picLocks noChangeAspect="1"/>
          </p:cNvPicPr>
          <p:nvPr/>
        </p:nvPicPr>
        <p:blipFill rotWithShape="1">
          <a:blip r:embed="rId3">
            <a:duotone>
              <a:schemeClr val="bg2">
                <a:shade val="45000"/>
                <a:satMod val="135000"/>
              </a:schemeClr>
              <a:prstClr val="white"/>
            </a:duotone>
            <a:alphaModFix amt="50000"/>
          </a:blip>
          <a:srcRect r="-1" b="6636"/>
          <a:stretch/>
        </p:blipFill>
        <p:spPr>
          <a:xfrm>
            <a:off x="305" y="10"/>
            <a:ext cx="12191695" cy="6857990"/>
          </a:xfrm>
          <a:prstGeom prst="rect">
            <a:avLst/>
          </a:prstGeom>
        </p:spPr>
      </p:pic>
      <p:sp>
        <p:nvSpPr>
          <p:cNvPr id="35" name="Rectangle 34">
            <a:extLst>
              <a:ext uri="{FF2B5EF4-FFF2-40B4-BE49-F238E27FC236}">
                <a16:creationId xmlns:a16="http://schemas.microsoft.com/office/drawing/2014/main" id="{90E99921-394E-4BF5-9CA4-EAFB21E88F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D942DF-6AEC-4C45-8805-D1588B12B4EE}"/>
              </a:ext>
            </a:extLst>
          </p:cNvPr>
          <p:cNvSpPr>
            <a:spLocks noGrp="1"/>
          </p:cNvSpPr>
          <p:nvPr>
            <p:ph type="ctrTitle"/>
          </p:nvPr>
        </p:nvSpPr>
        <p:spPr>
          <a:xfrm>
            <a:off x="152399" y="228602"/>
            <a:ext cx="11620501" cy="4343182"/>
          </a:xfrm>
        </p:spPr>
        <p:txBody>
          <a:bodyPr vert="horz" lIns="91440" tIns="45720" rIns="91440" bIns="45720" rtlCol="0" anchor="b">
            <a:noAutofit/>
          </a:bodyPr>
          <a:lstStyle/>
          <a:p>
            <a:pPr algn="just"/>
            <a:r>
              <a:rPr lang="en-US" sz="2000" b="1" u="sng" cap="none" dirty="0">
                <a:latin typeface="Arial" panose="020B0604020202020204" pitchFamily="34" charset="0"/>
                <a:cs typeface="Arial" panose="020B0604020202020204" pitchFamily="34" charset="0"/>
              </a:rPr>
              <a:t>4. Convention Of Full Disclosure- </a:t>
            </a:r>
            <a:r>
              <a:rPr lang="en-US" sz="2000" cap="none" dirty="0">
                <a:latin typeface="Arial" panose="020B0604020202020204" pitchFamily="34" charset="0"/>
                <a:cs typeface="Arial" panose="020B0604020202020204" pitchFamily="34" charset="0"/>
              </a:rPr>
              <a:t>There Should Be Complete And Understandable Reporting Of All Significant Information Of An Entity. There Should Be Full And Fair Disclosure Of Information In The Interest Of Different Stakeholders. This Convention Is More Important For Corporate Form Of Organization Being Owner And Management To Different Groups. Footnotes Appended With Financial Statements Shows Impact Of Convention Of Full Disclosure.</a:t>
            </a:r>
          </a:p>
        </p:txBody>
      </p:sp>
      <p:cxnSp>
        <p:nvCxnSpPr>
          <p:cNvPr id="37" name="Straight Connector 36">
            <a:extLst>
              <a:ext uri="{FF2B5EF4-FFF2-40B4-BE49-F238E27FC236}">
                <a16:creationId xmlns:a16="http://schemas.microsoft.com/office/drawing/2014/main" id="{B53949AE-122B-4DB6-87D4-A568D2A1DA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76728" y="4735528"/>
            <a:ext cx="8643010"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39" name="Picture 38">
            <a:extLst>
              <a:ext uri="{FF2B5EF4-FFF2-40B4-BE49-F238E27FC236}">
                <a16:creationId xmlns:a16="http://schemas.microsoft.com/office/drawing/2014/main" id="{0446D9D3-6B41-4FCB-9575-24D062750F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40">
            <a:extLst>
              <a:ext uri="{FF2B5EF4-FFF2-40B4-BE49-F238E27FC236}">
                <a16:creationId xmlns:a16="http://schemas.microsoft.com/office/drawing/2014/main" id="{28033013-E1F0-4ADF-A097-D63ECD4A011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5436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178</TotalTime>
  <Words>367</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Times New Roman</vt:lpstr>
      <vt:lpstr>Gallery</vt:lpstr>
      <vt:lpstr>ACCOUNTING CONVENTIONS</vt:lpstr>
      <vt:lpstr>Conventions are customs and traditions which are used to guide the accountant for preparation of accounts. the conventions being followed by an accountant are as following:-</vt:lpstr>
      <vt:lpstr>1.Convention Of Conservatism- The Convention Of Conservatism Says, While Recording Business Transactions Anticipate All Possible Losses And Expenses But Do Not Provide For Anticipated Profits. Due To Applicability Of The Convention Of Conservatism, Inventory Is Recorded At Lower Of Cost Or Market Value And Firms Provide For Anticipated Bad And Doubtful Debts. But This Convention, Also Contradicts The Convention Of Full Disclosure And Basic Tenet Of Preparing Financial Statements That Accounts Should Show True And Fair Value. Since Application Of Conservatism Principles Leads To The Understatement Of Profits And Assets And Overstatement Of Liabilities. So, This Conventions Needs To Be Applied With Caution.</vt:lpstr>
      <vt:lpstr>2.Convention Of  Consistency-As Per This Convention, Accounting Practices Need To Be Applied With Consistency And They Should Not Be Changed Year After Year. For Example, If FIFO Method Is Used For Costing Of Inventory, It Should Be Used Year After Year. But, Consistency Never Means Rigidity. It Does Not Deny The Application Of Improved Practices, With The Only Condition That Along With The Changes In Accounting Practices, The Impact Of Change Should Also Be Disclosed In The Financial Statements.</vt:lpstr>
      <vt:lpstr>3. Convention Of Materiality- As Per This Convention While Identifying And Measuring Transactions Attention Should Be Paid Towards Material Details And Insignificant Details Should Be Ignored. It Is Up To The Discretion Of Accountant To Decide Which Detail Is Material . A Content Is Supposed To Be Material If Its Disclosure Is Likely To Influence The Judgement Of A Rational Person.</vt:lpstr>
      <vt:lpstr>4. Convention Of Full Disclosure- There Should Be Complete And Understandable Reporting Of All Significant Information Of An Entity. There Should Be Full And Fair Disclosure Of Information In The Interest Of Different Stakeholders. This Convention Is More Important For Corporate Form Of Organization Being Owner And Management To Different Groups. Footnotes Appended With Financial Statements Shows Impact Of Convention Of Full Disclosure.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ACCOUNTING PRINCIPLES, CONCEPTS &amp; CONVENTIONS.</dc:title>
  <dc:creator>Omshanker Rao</dc:creator>
  <cp:lastModifiedBy>Shailee Upadhayay</cp:lastModifiedBy>
  <cp:revision>6</cp:revision>
  <dcterms:created xsi:type="dcterms:W3CDTF">2022-11-18T04:22:56Z</dcterms:created>
  <dcterms:modified xsi:type="dcterms:W3CDTF">2023-03-05T11:18:22Z</dcterms:modified>
</cp:coreProperties>
</file>